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71" r:id="rId2"/>
    <p:sldId id="272" r:id="rId3"/>
    <p:sldId id="274" r:id="rId4"/>
    <p:sldId id="276" r:id="rId5"/>
    <p:sldId id="275" r:id="rId6"/>
    <p:sldId id="277" r:id="rId7"/>
    <p:sldId id="288" r:id="rId8"/>
    <p:sldId id="278" r:id="rId9"/>
    <p:sldId id="279" r:id="rId10"/>
    <p:sldId id="281" r:id="rId11"/>
    <p:sldId id="280" r:id="rId12"/>
    <p:sldId id="256" r:id="rId13"/>
    <p:sldId id="260" r:id="rId14"/>
    <p:sldId id="259" r:id="rId15"/>
    <p:sldId id="282" r:id="rId16"/>
    <p:sldId id="283" r:id="rId17"/>
    <p:sldId id="293" r:id="rId18"/>
    <p:sldId id="284" r:id="rId19"/>
    <p:sldId id="269" r:id="rId20"/>
    <p:sldId id="267" r:id="rId21"/>
    <p:sldId id="286" r:id="rId22"/>
    <p:sldId id="289" r:id="rId23"/>
    <p:sldId id="291" r:id="rId24"/>
    <p:sldId id="292" r:id="rId25"/>
    <p:sldId id="29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F99FA-B886-4DEC-89D4-5E605FA2F6C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C1D9-063D-4E36-A61F-44C6FCFBE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C1D9-063D-4E36-A61F-44C6FCFBED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12EE-EC67-40FA-911F-C4A3E973A29E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1C75-152F-4F4C-A21F-C5EFF67D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931F-F226-47EB-B73E-0BFC0F9B8D4F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018C-E93C-4B40-996C-28022CD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1FF3-5937-4AF8-A967-6B2E2C95F0AC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8E07-2763-4A9C-B2B9-B933B36C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E3F1-EEDD-49D7-AC28-7FA861803CD1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0CC8-C844-4964-9E97-C13E1834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710D-9221-4935-B761-9A19696EE117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3153-2917-4221-811E-37EBE199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6F87-DE36-42BA-8B03-0FC8575A1F8B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B7CC-19BA-4EC7-AE56-A1C4637E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C247-3ED4-4876-81DE-097A3BA3A697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E037-91D2-443A-A66C-901AE26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6473-0C05-43A4-9BFB-D3FBF6A2085E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2DDD-C9AA-4E74-BB23-F764141A4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4A7F-068A-47DE-A6A8-2C6DDC6F7AF8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14D4-518A-416A-85B7-2D711DB5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6607-A399-4029-A712-7D151C00539E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267A-0FB4-4F4D-B9FF-BBD14167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AEE3-009D-4A7B-81D6-3203AC4ABB8A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BA40-E527-4800-9CFD-3005391A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A93667-B9A9-4D58-9394-3C83FFEA84BB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1C4DB8-0853-4337-9227-5F4292FA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john/Desktop/CLA/gdn.boo.101126.tm.Gu%231BF636_data/gdn.boo.101126.short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3075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15" y="1850229"/>
            <a:ext cx="7290116" cy="42759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Period of profound change – </a:t>
            </a:r>
            <a:b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economic, social, cultural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We have to ask not only WHAT </a:t>
            </a:r>
            <a:b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people read but HOW they read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Particularly important for young people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Not just a newspaper</a:t>
            </a:r>
          </a:p>
        </p:txBody>
      </p:sp>
      <p:pic>
        <p:nvPicPr>
          <p:cNvPr id="21507" name="Content Placeholder 3" descr="guardianapps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3351" r="-233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Data journalism</a:t>
            </a:r>
          </a:p>
        </p:txBody>
      </p:sp>
      <p:pic>
        <p:nvPicPr>
          <p:cNvPr id="22531" name="Content Placeholder 3" descr="wikileak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589" r="-205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>
          <a:xfrm>
            <a:off x="685800" y="344488"/>
            <a:ext cx="7772400" cy="941387"/>
          </a:xfrm>
        </p:spPr>
        <p:txBody>
          <a:bodyPr/>
          <a:lstStyle/>
          <a:p>
            <a:r>
              <a:rPr lang="en-US" smtClean="0"/>
              <a:t>guardian.co.uk/books</a:t>
            </a:r>
          </a:p>
        </p:txBody>
      </p:sp>
      <p:pic>
        <p:nvPicPr>
          <p:cNvPr id="23555" name="Picture 5" descr="booker books front 111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 descr="REV_1101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6488" y="15875"/>
            <a:ext cx="4532312" cy="675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kids books 111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298450"/>
            <a:ext cx="768508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376092"/>
                </a:solidFill>
              </a:rPr>
              <a:t>New partnerships</a:t>
            </a:r>
          </a:p>
        </p:txBody>
      </p:sp>
      <p:pic>
        <p:nvPicPr>
          <p:cNvPr id="26627" name="Content Placeholder 3" descr="flie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352" r="-3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From the Faber website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27651" name="Content Placeholder 3" descr="fliesentri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1481" b="-114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Interactive storytelling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4" name="Content Placeholder 3" descr="ro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1331" r="-41331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New ways of telling stories</a:t>
            </a:r>
          </a:p>
        </p:txBody>
      </p:sp>
      <p:pic>
        <p:nvPicPr>
          <p:cNvPr id="28675" name="Content Placeholder 3" descr="kidgallerie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99" r="-38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89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76092"/>
                </a:solidFill>
              </a:rPr>
              <a:t>Campaigning blogs</a:t>
            </a:r>
          </a:p>
        </p:txBody>
      </p:sp>
      <p:pic>
        <p:nvPicPr>
          <p:cNvPr id="29699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772" r="-19772"/>
          <a:stretch>
            <a:fillRect/>
          </a:stretch>
        </p:blipFill>
        <p:spPr>
          <a:xfrm>
            <a:off x="-103757" y="1417638"/>
            <a:ext cx="9553563" cy="5254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6650"/>
          </a:xfrm>
        </p:spPr>
        <p:txBody>
          <a:bodyPr/>
          <a:lstStyle/>
          <a:p>
            <a:r>
              <a:rPr lang="en-US" sz="4800" dirty="0" smtClean="0"/>
              <a:t>The equality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005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Q: Can digital product development close gaps in opportunity between students from schools in poorer and more affluent areas?</a:t>
            </a:r>
          </a:p>
          <a:p>
            <a:pPr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A: I certainly think that there's potential here, but there are also risks. We need to ensure the less well-off have equal access to resources or we’ll be widening the divide instead of closing it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1F497D"/>
                </a:solidFill>
                <a:ea typeface="+mj-ea"/>
                <a:cs typeface="+mj-cs"/>
              </a:rPr>
              <a:t>Podcasts</a:t>
            </a:r>
            <a:endParaRPr lang="en-US" sz="4800" dirty="0">
              <a:solidFill>
                <a:srgbClr val="1F497D"/>
              </a:solidFill>
              <a:ea typeface="+mj-ea"/>
              <a:cs typeface="+mj-cs"/>
            </a:endParaRPr>
          </a:p>
        </p:txBody>
      </p:sp>
      <p:pic>
        <p:nvPicPr>
          <p:cNvPr id="30723" name="Picture 3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7938"/>
            <a:ext cx="77406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dn.boo.101126.short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883525" y="611188"/>
            <a:ext cx="314325" cy="314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3" descr="debatebook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542" r="-14923"/>
          <a:stretch>
            <a:fillRect/>
          </a:stretch>
        </p:blipFill>
        <p:spPr>
          <a:xfrm>
            <a:off x="880530" y="330202"/>
            <a:ext cx="6959600" cy="6414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The importance of change</a:t>
            </a:r>
          </a:p>
        </p:txBody>
      </p:sp>
      <p:pic>
        <p:nvPicPr>
          <p:cNvPr id="33795" name="Content Placeholder 3" descr="wbchatconclus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5201" r="-4197" b="40426"/>
          <a:stretch>
            <a:fillRect/>
          </a:stretch>
        </p:blipFill>
        <p:spPr>
          <a:xfrm>
            <a:off x="-1" y="1430869"/>
            <a:ext cx="9163115" cy="4851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The new universe: Touch books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4" name="Content Placeholder 3" descr="solar syste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808" r="-4808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Learning </a:t>
            </a:r>
            <a:r>
              <a:rPr lang="en-US" dirty="0" err="1" smtClean="0">
                <a:solidFill>
                  <a:srgbClr val="376092"/>
                </a:solidFill>
              </a:rPr>
              <a:t>opportunites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4" name="Content Placeholder 3" descr="waste land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0156" r="-70156"/>
          <a:stretch>
            <a:fillRect/>
          </a:stretch>
        </p:blipFill>
        <p:spPr>
          <a:xfrm>
            <a:off x="457200" y="2548467"/>
            <a:ext cx="8229600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End</a:t>
            </a: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36934" r="-3693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-36934" r="-3693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Good news – access to archives</a:t>
            </a:r>
          </a:p>
        </p:txBody>
      </p:sp>
      <p:pic>
        <p:nvPicPr>
          <p:cNvPr id="15363" name="Picture 6" descr="DarwinArchive_CUL-DAR225_001.jpg"/>
          <p:cNvPicPr>
            <a:picLocks noChangeAspect="1"/>
          </p:cNvPicPr>
          <p:nvPr/>
        </p:nvPicPr>
        <p:blipFill>
          <a:blip r:embed="rId2">
            <a:lum bright="28000" contrast="12000"/>
          </a:blip>
          <a:srcRect l="35922" t="23085" b="37251"/>
          <a:stretch>
            <a:fillRect/>
          </a:stretch>
        </p:blipFill>
        <p:spPr bwMode="auto">
          <a:xfrm>
            <a:off x="1598613" y="1417638"/>
            <a:ext cx="5926137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Cambridge University archive</a:t>
            </a:r>
          </a:p>
        </p:txBody>
      </p:sp>
      <p:pic>
        <p:nvPicPr>
          <p:cNvPr id="16387" name="Content Placeholder 3" descr="dARWIN PIC.tiff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"/>
          </a:blip>
          <a:srcRect l="-1895" r="-18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there, but will anyone read it?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76275" y="1693332"/>
            <a:ext cx="8229600" cy="4250267"/>
          </a:xfrm>
        </p:spPr>
        <p:txBody>
          <a:bodyPr/>
          <a:lstStyle/>
          <a:p>
            <a:r>
              <a:rPr lang="en-US" sz="2800" dirty="0" smtClean="0">
                <a:solidFill>
                  <a:srgbClr val="376092"/>
                </a:solidFill>
              </a:rPr>
              <a:t>Use of internet does not necessarily mean that people only read short texts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7412" name="Picture 3" descr="newyorkertweet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4" y="3164410"/>
            <a:ext cx="7916779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229"/>
          </a:xfrm>
        </p:spPr>
        <p:txBody>
          <a:bodyPr/>
          <a:lstStyle/>
          <a:p>
            <a:r>
              <a:rPr lang="en-US" sz="4800" dirty="0" smtClean="0">
                <a:solidFill>
                  <a:srgbClr val="376092"/>
                </a:solidFill>
              </a:rPr>
              <a:t>Abracadabra!</a:t>
            </a:r>
          </a:p>
        </p:txBody>
      </p:sp>
      <p:pic>
        <p:nvPicPr>
          <p:cNvPr id="18435" name="Content Placeholder 3" descr="newyorkerpic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9421" r="-19421"/>
          <a:stretch>
            <a:fillRect/>
          </a:stretch>
        </p:blipFill>
        <p:spPr>
          <a:xfrm>
            <a:off x="0" y="1348758"/>
            <a:ext cx="9144000" cy="5028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New ways to spread the word</a:t>
            </a:r>
          </a:p>
        </p:txBody>
      </p:sp>
      <p:pic>
        <p:nvPicPr>
          <p:cNvPr id="31747" name="Content Placeholder 3" descr="gdnbooksdata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524" r="1827" b="17807"/>
          <a:stretch>
            <a:fillRect/>
          </a:stretch>
        </p:blipFill>
        <p:spPr>
          <a:xfrm>
            <a:off x="237065" y="1417638"/>
            <a:ext cx="8652935" cy="5067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55593"/>
            <a:ext cx="8229601" cy="1143000"/>
          </a:xfrm>
        </p:spPr>
        <p:txBody>
          <a:bodyPr/>
          <a:lstStyle/>
          <a:p>
            <a:r>
              <a:rPr lang="en-US" sz="4800" dirty="0" smtClean="0"/>
              <a:t>Challenges of change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08666" y="2065867"/>
            <a:ext cx="6637867" cy="2658534"/>
          </a:xfrm>
        </p:spPr>
        <p:txBody>
          <a:bodyPr/>
          <a:lstStyle/>
          <a:p>
            <a:r>
              <a:rPr lang="en-US" sz="3600" dirty="0" smtClean="0">
                <a:solidFill>
                  <a:srgbClr val="376092"/>
                </a:solidFill>
              </a:rPr>
              <a:t>How to make money</a:t>
            </a:r>
          </a:p>
          <a:p>
            <a:r>
              <a:rPr lang="en-US" sz="3600" dirty="0" smtClean="0">
                <a:solidFill>
                  <a:srgbClr val="376092"/>
                </a:solidFill>
              </a:rPr>
              <a:t>How to store information</a:t>
            </a:r>
          </a:p>
          <a:p>
            <a:r>
              <a:rPr lang="en-US" sz="3600" dirty="0" smtClean="0">
                <a:solidFill>
                  <a:srgbClr val="376092"/>
                </a:solidFill>
              </a:rPr>
              <a:t>Which technologies to choose</a:t>
            </a:r>
          </a:p>
          <a:p>
            <a:r>
              <a:rPr lang="en-US" sz="3600" dirty="0" smtClean="0">
                <a:solidFill>
                  <a:srgbClr val="376092"/>
                </a:solidFill>
              </a:rPr>
              <a:t>Loss of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376092"/>
                </a:solidFill>
              </a:rPr>
              <a:t>Journalism for free</a:t>
            </a:r>
          </a:p>
        </p:txBody>
      </p:sp>
      <p:pic>
        <p:nvPicPr>
          <p:cNvPr id="20483" name="Content Placeholder 3" descr="guardianfront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575" r="-35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203</Words>
  <Application>Microsoft Macintosh PowerPoint</Application>
  <PresentationFormat>On-screen Show (4:3)</PresentationFormat>
  <Paragraphs>35</Paragraphs>
  <Slides>25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Where are we now?</vt:lpstr>
      <vt:lpstr>The equality question</vt:lpstr>
      <vt:lpstr>Good news – access to archives</vt:lpstr>
      <vt:lpstr>Cambridge University archive</vt:lpstr>
      <vt:lpstr>It’s there, but will anyone read it?</vt:lpstr>
      <vt:lpstr>Abracadabra!</vt:lpstr>
      <vt:lpstr>New ways to spread the word</vt:lpstr>
      <vt:lpstr>Challenges of change</vt:lpstr>
      <vt:lpstr>Journalism for free</vt:lpstr>
      <vt:lpstr>Not just a newspaper</vt:lpstr>
      <vt:lpstr>Data journalism</vt:lpstr>
      <vt:lpstr>guardian.co.uk/books</vt:lpstr>
      <vt:lpstr>Slide 13</vt:lpstr>
      <vt:lpstr>Slide 14</vt:lpstr>
      <vt:lpstr>New partnerships</vt:lpstr>
      <vt:lpstr>From the Faber website</vt:lpstr>
      <vt:lpstr>Interactive storytelling</vt:lpstr>
      <vt:lpstr>New ways of telling stories</vt:lpstr>
      <vt:lpstr>Campaigning blogs</vt:lpstr>
      <vt:lpstr>Podcasts</vt:lpstr>
      <vt:lpstr>Slide 21</vt:lpstr>
      <vt:lpstr>The importance of change</vt:lpstr>
      <vt:lpstr>The new universe: Touch books</vt:lpstr>
      <vt:lpstr>Learning opportunites</vt:lpstr>
      <vt:lpstr>The End</vt:lpstr>
    </vt:vector>
  </TitlesOfParts>
  <Company>Institute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 are now</dc:title>
  <dc:creator>John Yandell</dc:creator>
  <cp:lastModifiedBy>John Yandell</cp:lastModifiedBy>
  <cp:revision>35</cp:revision>
  <dcterms:created xsi:type="dcterms:W3CDTF">2011-10-24T21:30:38Z</dcterms:created>
  <dcterms:modified xsi:type="dcterms:W3CDTF">2011-10-24T21:31:08Z</dcterms:modified>
</cp:coreProperties>
</file>